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9"/>
  </p:notesMasterIdLst>
  <p:sldIdLst>
    <p:sldId id="256" r:id="rId24"/>
    <p:sldId id="257" r:id="rId25"/>
    <p:sldId id="258" r:id="rId26"/>
    <p:sldId id="259" r:id="rId27"/>
    <p:sldId id="260" r:id="rId28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Open Sans Light" charset="1" panose="020B0306030504020204"/>
      <p:regular r:id="rId14"/>
    </p:embeddedFont>
    <p:embeddedFont>
      <p:font typeface="Open Sans Light Bold" charset="1" panose="020B0806030504020204"/>
      <p:regular r:id="rId15"/>
    </p:embeddedFont>
    <p:embeddedFont>
      <p:font typeface="Open Sans Light Italics" charset="1" panose="020B0306030504020204"/>
      <p:regular r:id="rId16"/>
    </p:embeddedFont>
    <p:embeddedFont>
      <p:font typeface="Open Sans Light Bold Italics" charset="1" panose="020B0806030504020204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  <p:embeddedFont>
      <p:font typeface="Open Sans Extra Bold" charset="1" panose="020B0906030804020204"/>
      <p:regular r:id="rId22"/>
    </p:embeddedFont>
    <p:embeddedFont>
      <p:font typeface="Open Sans Extra Bold Italics" charset="1" panose="020B09060308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notesMasters/notesMaster1.xml" Type="http://schemas.openxmlformats.org/officeDocument/2006/relationships/notesMaster"/><Relationship Id="rId3" Target="viewProps.xml" Type="http://schemas.openxmlformats.org/officeDocument/2006/relationships/viewProps"/><Relationship Id="rId30" Target="theme/theme2.xml" Type="http://schemas.openxmlformats.org/officeDocument/2006/relationships/theme"/><Relationship Id="rId31" Target="notesSlides/notesSlide1.xml" Type="http://schemas.openxmlformats.org/officeDocument/2006/relationships/notes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The quick draw data set have 345 categories of images, and we decided to train our own model on 15 classes of images.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1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28.jpeg" Type="http://schemas.openxmlformats.org/officeDocument/2006/relationships/image"/><Relationship Id="rId4" Target="../media/image25.sv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2" Target="../media/image1.sv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261929">
            <a:off x="9529097" y="-3897920"/>
            <a:ext cx="12406564" cy="1285654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03445">
            <a:off x="16271422" y="-688600"/>
            <a:ext cx="2293248" cy="237642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907459">
            <a:off x="-469322" y="7673063"/>
            <a:ext cx="2393626" cy="248044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512446">
            <a:off x="-1875930" y="3860717"/>
            <a:ext cx="10179983" cy="1054920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032962" y="9258300"/>
            <a:ext cx="1181100" cy="11811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259300" y="2331504"/>
            <a:ext cx="571500" cy="5715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85675" y="3140836"/>
            <a:ext cx="15716650" cy="4005327"/>
            <a:chOff x="0" y="0"/>
            <a:chExt cx="20955533" cy="534043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80975"/>
              <a:ext cx="20955533" cy="3535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99"/>
                </a:lnSpc>
              </a:pPr>
              <a:r>
                <a:rPr lang="en-US" sz="9999" spc="999">
                  <a:solidFill>
                    <a:srgbClr val="6BD4CD"/>
                  </a:solidFill>
                  <a:latin typeface="Glacial Indifference Bold"/>
                </a:rPr>
                <a:t>DRAWING MACHINE LEARNING CLASSIFIER 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907241"/>
              <a:ext cx="20955533" cy="1433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200" spc="320">
                  <a:solidFill>
                    <a:srgbClr val="6BD4CD"/>
                  </a:solidFill>
                  <a:latin typeface="Glacial Indifference"/>
                </a:rPr>
                <a:t>PRESENTED BY 4 MASKATEERS</a:t>
              </a:r>
            </a:p>
            <a:p>
              <a:pPr algn="ctr">
                <a:lnSpc>
                  <a:spcPts val="4339"/>
                </a:lnSpc>
              </a:pPr>
              <a:r>
                <a:rPr lang="en-US" sz="3099" spc="309">
                  <a:solidFill>
                    <a:srgbClr val="6BD4CD"/>
                  </a:solidFill>
                  <a:latin typeface="Glacial Indifference"/>
                </a:rPr>
                <a:t>ALANNA JAVIER, ANAND SHARAN, DONNA TIGRETT, &amp; ELIZABETH KOEHLER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692641">
            <a:off x="1853217" y="-2526377"/>
            <a:ext cx="14137151" cy="146498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16729" y="5468715"/>
            <a:ext cx="5328508" cy="552177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8884" y="8667750"/>
            <a:ext cx="2306858" cy="239052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2967898" y="-2126071"/>
            <a:ext cx="6088708" cy="630954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449029">
            <a:off x="16729013" y="2010975"/>
            <a:ext cx="1828804" cy="189513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6687800" y="1028700"/>
            <a:ext cx="571500" cy="5715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52400" y="8077200"/>
            <a:ext cx="1181100" cy="118110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446125" y="757357"/>
            <a:ext cx="12951335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8100" spc="810">
                <a:solidFill>
                  <a:srgbClr val="6BD4CD"/>
                </a:solidFill>
                <a:latin typeface="Glacial Indifference"/>
              </a:rPr>
              <a:t>MODEL COMPILATION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77082" y="3486040"/>
            <a:ext cx="8086954" cy="264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78"/>
              </a:lnSpc>
            </a:pPr>
            <a:r>
              <a:rPr lang="en-US" sz="5056" u="sng">
                <a:solidFill>
                  <a:srgbClr val="FFFFFF"/>
                </a:solidFill>
                <a:latin typeface="Open Sans Light"/>
              </a:rPr>
              <a:t> Compile parameters</a:t>
            </a:r>
          </a:p>
          <a:p>
            <a:pPr algn="ctr">
              <a:lnSpc>
                <a:spcPts val="7078"/>
              </a:lnSpc>
            </a:pPr>
            <a:r>
              <a:rPr lang="en-US" sz="5056">
                <a:solidFill>
                  <a:srgbClr val="FFFFFF"/>
                </a:solidFill>
                <a:latin typeface="Open Sans Light"/>
              </a:rPr>
              <a:t>Cross-entropy Loss function</a:t>
            </a:r>
          </a:p>
          <a:p>
            <a:pPr algn="ctr">
              <a:lnSpc>
                <a:spcPts val="7078"/>
              </a:lnSpc>
            </a:pPr>
            <a:r>
              <a:rPr lang="en-US" sz="5056">
                <a:solidFill>
                  <a:srgbClr val="FFFFFF"/>
                </a:solidFill>
                <a:latin typeface="Open Sans Light"/>
              </a:rPr>
              <a:t>Adam Optimizier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692641">
            <a:off x="1853217" y="-2526377"/>
            <a:ext cx="14137151" cy="146498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16729" y="5468715"/>
            <a:ext cx="5328508" cy="552177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8884" y="8667750"/>
            <a:ext cx="2306858" cy="239052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2967898" y="-2126071"/>
            <a:ext cx="6088708" cy="630954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449029">
            <a:off x="16729013" y="2010975"/>
            <a:ext cx="1828804" cy="189513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6687800" y="1028700"/>
            <a:ext cx="571500" cy="5715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52400" y="8077200"/>
            <a:ext cx="1181100" cy="118110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955742" y="1177813"/>
            <a:ext cx="1169403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0"/>
              </a:lnSpc>
            </a:pPr>
            <a:r>
              <a:rPr lang="en-US" sz="8100" spc="810">
                <a:solidFill>
                  <a:srgbClr val="6BD4CD"/>
                </a:solidFill>
                <a:latin typeface="Glacial Indifference"/>
              </a:rPr>
              <a:t>MODEL FITTING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26586" y="4241204"/>
            <a:ext cx="9004111" cy="155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9"/>
              </a:lnSpc>
            </a:pPr>
            <a:r>
              <a:rPr lang="en-US" sz="2978">
                <a:solidFill>
                  <a:srgbClr val="FFFFFF"/>
                </a:solidFill>
                <a:latin typeface="Open Sans Light"/>
              </a:rPr>
              <a:t>A</a:t>
            </a:r>
            <a:r>
              <a:rPr lang="en-US" sz="2978">
                <a:solidFill>
                  <a:srgbClr val="FFFFFF"/>
                </a:solidFill>
                <a:latin typeface="Open Sans Light"/>
              </a:rPr>
              <a:t>ccuracy to over 97% on the training data by setting: </a:t>
            </a:r>
          </a:p>
          <a:p>
            <a:pPr algn="ctr">
              <a:lnSpc>
                <a:spcPts val="4169"/>
              </a:lnSpc>
            </a:pPr>
          </a:p>
          <a:p>
            <a:pPr algn="ctr">
              <a:lnSpc>
                <a:spcPts val="4169"/>
              </a:lnSpc>
            </a:pPr>
            <a:r>
              <a:rPr lang="en-US" sz="2978">
                <a:solidFill>
                  <a:srgbClr val="FFFFFF"/>
                </a:solidFill>
                <a:latin typeface="Open Sans Light"/>
              </a:rPr>
              <a:t>EPOCH parameter to 30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186435" y="7311526"/>
            <a:ext cx="11915130" cy="552279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186435" y="6312837"/>
            <a:ext cx="38445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Model fitting output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692641">
            <a:off x="1853217" y="-2526377"/>
            <a:ext cx="14137151" cy="146498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16729" y="5468715"/>
            <a:ext cx="5328508" cy="552177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8884" y="8667750"/>
            <a:ext cx="2306858" cy="239052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2967898" y="-2126071"/>
            <a:ext cx="6088708" cy="630954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449029">
            <a:off x="16729013" y="2010975"/>
            <a:ext cx="1828804" cy="189513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6687800" y="1028700"/>
            <a:ext cx="571500" cy="5715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52400" y="8077200"/>
            <a:ext cx="1181100" cy="118110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446125" y="1327355"/>
            <a:ext cx="12951335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8100" spc="810">
                <a:solidFill>
                  <a:srgbClr val="6BD4CD"/>
                </a:solidFill>
                <a:latin typeface="Glacial Indifference"/>
              </a:rPr>
              <a:t>TEST MODEL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060191" y="5656837"/>
            <a:ext cx="10519947" cy="1445349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739316" y="3608239"/>
            <a:ext cx="11161698" cy="50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9"/>
              </a:lnSpc>
            </a:pPr>
            <a:r>
              <a:rPr lang="en-US" sz="2978">
                <a:solidFill>
                  <a:srgbClr val="FFFFFF"/>
                </a:solidFill>
                <a:latin typeface="Open Sans Light"/>
              </a:rPr>
              <a:t>A</a:t>
            </a:r>
            <a:r>
              <a:rPr lang="en-US" sz="2978">
                <a:solidFill>
                  <a:srgbClr val="FFFFFF"/>
                </a:solidFill>
                <a:latin typeface="Open Sans Light"/>
              </a:rPr>
              <a:t>ccuracy to over 88% is observed on the test data of 7500 images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43771" y="4731897"/>
            <a:ext cx="347736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Model test output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811" t="12830" r="1819" b="5039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16729" y="5468715"/>
            <a:ext cx="5328508" cy="552177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8884" y="8667750"/>
            <a:ext cx="2306858" cy="23905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2967898" y="-2126071"/>
            <a:ext cx="6088708" cy="630954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449029">
            <a:off x="16729013" y="2010975"/>
            <a:ext cx="1828804" cy="189513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687800" y="1028700"/>
            <a:ext cx="571500" cy="5715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52400" y="8077200"/>
            <a:ext cx="1181100" cy="11811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351" t="22323" r="0" b="39344"/>
          <a:stretch>
            <a:fillRect/>
          </a:stretch>
        </p:blipFill>
        <p:spPr>
          <a:xfrm flipH="false" flipV="false" rot="0">
            <a:off x="9695828" y="2690556"/>
            <a:ext cx="6769077" cy="284965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220510" y="2536159"/>
            <a:ext cx="5485340" cy="521468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38150" y="436384"/>
            <a:ext cx="16535400" cy="1163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 spc="879">
                <a:solidFill>
                  <a:srgbClr val="6BD4CD"/>
                </a:solidFill>
                <a:latin typeface="Glacial Indifference Bold"/>
              </a:rPr>
              <a:t>CNN 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20510" y="1858963"/>
            <a:ext cx="54853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Confusion Matrix diagram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95828" y="1858963"/>
            <a:ext cx="46857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Confusion Matrix Values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4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045505">
            <a:off x="-1359967" y="7023342"/>
            <a:ext cx="5082133" cy="526645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5588" y="4364168"/>
            <a:ext cx="6724823" cy="696872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321491">
            <a:off x="14186191" y="-1417201"/>
            <a:ext cx="5764013" cy="597307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7259300" y="8667750"/>
            <a:ext cx="1181100" cy="118110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09600" y="742950"/>
            <a:ext cx="571500" cy="5715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380584">
            <a:off x="1437988" y="-561380"/>
            <a:ext cx="1862954" cy="193052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15857">
            <a:off x="17381961" y="5936688"/>
            <a:ext cx="2255115" cy="233690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69466" y="2301737"/>
            <a:ext cx="5699497" cy="569949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759" r="2291" b="759"/>
          <a:stretch>
            <a:fillRect/>
          </a:stretch>
        </p:blipFill>
        <p:spPr>
          <a:xfrm flipH="false" flipV="false" rot="0">
            <a:off x="9144000" y="2293751"/>
            <a:ext cx="6475581" cy="5699497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3746620" y="403881"/>
            <a:ext cx="12043234" cy="1897856"/>
            <a:chOff x="0" y="0"/>
            <a:chExt cx="16057645" cy="253047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16057645" cy="1688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4200" spc="420">
                  <a:solidFill>
                    <a:srgbClr val="04345C"/>
                  </a:solidFill>
                  <a:latin typeface="Glacial Indifference Bold"/>
                </a:rPr>
                <a:t>CNN MODEL LAYERS, PARAMETERS AND CLASSIFICATION REPORT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837531"/>
              <a:ext cx="16057645" cy="692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4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73250" y="5143500"/>
            <a:ext cx="5829100" cy="6040518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216783" y="-865347"/>
            <a:ext cx="9604079" cy="9837897"/>
            <a:chOff x="0" y="0"/>
            <a:chExt cx="2086610" cy="2137410"/>
          </a:xfrm>
        </p:grpSpPr>
        <p:sp>
          <p:nvSpPr>
            <p:cNvPr name="Freeform 4" id="4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r="r" b="b" t="t" l="l"/>
              <a:pathLst>
                <a:path h="2139950" w="208788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3"/>
              <a:stretch>
                <a:fillRect l="-26623" r="-26927" t="-14" b="79"/>
              </a:stretch>
            </a:blip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628637">
            <a:off x="598038" y="-1350031"/>
            <a:ext cx="12139540" cy="1257983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206982">
            <a:off x="-1205830" y="7270608"/>
            <a:ext cx="6048809" cy="6268195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6687800" y="8686800"/>
            <a:ext cx="571500" cy="5715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320056" y="1295400"/>
            <a:ext cx="1348756" cy="134875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599965">
            <a:off x="-620029" y="-1195263"/>
            <a:ext cx="2306858" cy="239052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88313">
            <a:off x="17176236" y="6772434"/>
            <a:ext cx="1936109" cy="200633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032047" y="3062456"/>
            <a:ext cx="7111953" cy="6564879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981349" y="2063766"/>
            <a:ext cx="67245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u="sng">
                <a:solidFill>
                  <a:srgbClr val="000000"/>
                </a:solidFill>
                <a:latin typeface="Open Sans Light"/>
              </a:rPr>
              <a:t>https://</a:t>
            </a:r>
            <a:r>
              <a:rPr lang="en-US" sz="3400" u="sng">
                <a:solidFill>
                  <a:srgbClr val="000000"/>
                </a:solidFill>
                <a:latin typeface="Open Sans Light"/>
              </a:rPr>
              <a:t>drawing-ml.herokuapp.com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2532862" y="483714"/>
            <a:ext cx="16535400" cy="1163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 spc="879">
                <a:solidFill>
                  <a:srgbClr val="04345C"/>
                </a:solidFill>
                <a:latin typeface="Glacial Indifference Bold"/>
              </a:rPr>
              <a:t>HEROKU APP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479131">
            <a:off x="-1749557" y="-842269"/>
            <a:ext cx="11828430" cy="1225744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62892">
            <a:off x="6138829" y="7329482"/>
            <a:ext cx="5075946" cy="52600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280451">
            <a:off x="15442780" y="-1044451"/>
            <a:ext cx="4001180" cy="414630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714294">
            <a:off x="13724600" y="-373897"/>
            <a:ext cx="2229048" cy="230989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803164" y="4918352"/>
            <a:ext cx="6667900" cy="54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0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6687800" y="1028700"/>
            <a:ext cx="571500" cy="5715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52400" y="8077200"/>
            <a:ext cx="1181100" cy="118110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4080199"/>
            <a:ext cx="6667900" cy="639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 spc="420">
                <a:solidFill>
                  <a:srgbClr val="04345C"/>
                </a:solidFill>
                <a:latin typeface="Glacial Indifferenc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BD4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47850" y="1675086"/>
            <a:ext cx="9022901" cy="935015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3615654" y="-2642814"/>
            <a:ext cx="5534692" cy="57354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653010">
            <a:off x="-2710651" y="-2116072"/>
            <a:ext cx="8774102" cy="909233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96806">
            <a:off x="-1451748" y="4448377"/>
            <a:ext cx="6599197" cy="683854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234702">
            <a:off x="1013423" y="-1136922"/>
            <a:ext cx="2628319" cy="272364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327134">
            <a:off x="16950340" y="6599166"/>
            <a:ext cx="1658546" cy="1718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-152400" y="1028700"/>
            <a:ext cx="1181100" cy="11811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687800" y="8686800"/>
            <a:ext cx="571500" cy="57150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45C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733725" y="2821690"/>
            <a:ext cx="7868050" cy="2238970"/>
            <a:chOff x="0" y="0"/>
            <a:chExt cx="10490733" cy="298529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10490733" cy="2133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59"/>
                </a:lnSpc>
              </a:pPr>
              <a:r>
                <a:rPr lang="en-US" sz="5299" spc="529">
                  <a:solidFill>
                    <a:srgbClr val="04345C"/>
                  </a:solidFill>
                  <a:latin typeface="Glacial Indifference Bold"/>
                </a:rPr>
                <a:t>PROJECT OBJECTIVE:</a:t>
              </a:r>
            </a:p>
            <a:p>
              <a:pPr algn="ctr">
                <a:lnSpc>
                  <a:spcPts val="6359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292350"/>
              <a:ext cx="10490733" cy="692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044582" y="3627303"/>
            <a:ext cx="9875474" cy="299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4"/>
              </a:lnSpc>
            </a:pPr>
            <a:r>
              <a:rPr lang="en-US" sz="4267">
                <a:solidFill>
                  <a:srgbClr val="04345C"/>
                </a:solidFill>
                <a:latin typeface="Glacial Indifference"/>
              </a:rPr>
              <a:t>To classify user </a:t>
            </a:r>
            <a:r>
              <a:rPr lang="en-US" sz="4267">
                <a:solidFill>
                  <a:srgbClr val="04345C"/>
                </a:solidFill>
                <a:latin typeface="Glacial Indifference"/>
              </a:rPr>
              <a:t>drawings using a CNN machine learning classification model to predict which class of image is closest to the input.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16729" y="5468715"/>
            <a:ext cx="5328508" cy="552177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8884" y="8667750"/>
            <a:ext cx="2306858" cy="23905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2967898" y="-2126071"/>
            <a:ext cx="6088708" cy="630954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449029">
            <a:off x="16729013" y="2010975"/>
            <a:ext cx="1828804" cy="189513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687800" y="1028700"/>
            <a:ext cx="571500" cy="5715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52400" y="8077200"/>
            <a:ext cx="1181100" cy="11811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014596" y="2328689"/>
            <a:ext cx="3662742" cy="91161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679538" y="2328689"/>
            <a:ext cx="2332714" cy="94498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433877" y="2328689"/>
            <a:ext cx="2035942" cy="911616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5400000">
            <a:off x="2193869" y="3458393"/>
            <a:ext cx="901674" cy="622071"/>
            <a:chOff x="0" y="0"/>
            <a:chExt cx="2685771" cy="185293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2685771" cy="1854200"/>
            </a:xfrm>
            <a:custGeom>
              <a:avLst/>
              <a:gdLst/>
              <a:ahLst/>
              <a:cxnLst/>
              <a:rect r="r" b="b" t="t" l="l"/>
              <a:pathLst>
                <a:path h="1854200" w="2685771">
                  <a:moveTo>
                    <a:pt x="2585441" y="739140"/>
                  </a:moveTo>
                  <a:lnTo>
                    <a:pt x="1664691" y="49530"/>
                  </a:lnTo>
                  <a:cubicBezTo>
                    <a:pt x="1620241" y="16510"/>
                    <a:pt x="1571981" y="0"/>
                    <a:pt x="1522451" y="0"/>
                  </a:cubicBezTo>
                  <a:cubicBezTo>
                    <a:pt x="1417041" y="0"/>
                    <a:pt x="1339571" y="81280"/>
                    <a:pt x="1339571" y="194310"/>
                  </a:cubicBezTo>
                  <a:lnTo>
                    <a:pt x="1339571" y="605790"/>
                  </a:lnTo>
                  <a:lnTo>
                    <a:pt x="313690" y="605790"/>
                  </a:lnTo>
                  <a:cubicBezTo>
                    <a:pt x="139700" y="609600"/>
                    <a:pt x="0" y="751840"/>
                    <a:pt x="0" y="927100"/>
                  </a:cubicBezTo>
                  <a:cubicBezTo>
                    <a:pt x="0" y="1102360"/>
                    <a:pt x="139700" y="1244600"/>
                    <a:pt x="313690" y="1248410"/>
                  </a:cubicBezTo>
                  <a:lnTo>
                    <a:pt x="1339571" y="1248410"/>
                  </a:lnTo>
                  <a:lnTo>
                    <a:pt x="1339571" y="1659890"/>
                  </a:lnTo>
                  <a:cubicBezTo>
                    <a:pt x="1339571" y="1772920"/>
                    <a:pt x="1417041" y="1854200"/>
                    <a:pt x="1522451" y="1854200"/>
                  </a:cubicBezTo>
                  <a:cubicBezTo>
                    <a:pt x="1571981" y="1854200"/>
                    <a:pt x="1620241" y="1836420"/>
                    <a:pt x="1664691" y="1803400"/>
                  </a:cubicBezTo>
                  <a:lnTo>
                    <a:pt x="2585441" y="1115060"/>
                  </a:lnTo>
                  <a:cubicBezTo>
                    <a:pt x="2648941" y="1066800"/>
                    <a:pt x="2685771" y="998220"/>
                    <a:pt x="2685771" y="927100"/>
                  </a:cubicBezTo>
                  <a:cubicBezTo>
                    <a:pt x="2685771" y="854710"/>
                    <a:pt x="2648941" y="787400"/>
                    <a:pt x="2585441" y="739140"/>
                  </a:cubicBezTo>
                  <a:close/>
                </a:path>
              </a:pathLst>
            </a:custGeom>
            <a:solidFill>
              <a:srgbClr val="55A4A5"/>
            </a:solid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763524" y="4174983"/>
            <a:ext cx="2294371" cy="123716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782233" y="4341985"/>
            <a:ext cx="3945872" cy="88241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969423" y="4175600"/>
            <a:ext cx="3318771" cy="1215181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5400000">
            <a:off x="2193869" y="5675192"/>
            <a:ext cx="901674" cy="622071"/>
            <a:chOff x="0" y="0"/>
            <a:chExt cx="2685771" cy="185293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2685771" cy="1854200"/>
            </a:xfrm>
            <a:custGeom>
              <a:avLst/>
              <a:gdLst/>
              <a:ahLst/>
              <a:cxnLst/>
              <a:rect r="r" b="b" t="t" l="l"/>
              <a:pathLst>
                <a:path h="1854200" w="2685771">
                  <a:moveTo>
                    <a:pt x="2585441" y="739140"/>
                  </a:moveTo>
                  <a:lnTo>
                    <a:pt x="1664691" y="49530"/>
                  </a:lnTo>
                  <a:cubicBezTo>
                    <a:pt x="1620241" y="16510"/>
                    <a:pt x="1571981" y="0"/>
                    <a:pt x="1522451" y="0"/>
                  </a:cubicBezTo>
                  <a:cubicBezTo>
                    <a:pt x="1417041" y="0"/>
                    <a:pt x="1339571" y="81280"/>
                    <a:pt x="1339571" y="194310"/>
                  </a:cubicBezTo>
                  <a:lnTo>
                    <a:pt x="1339571" y="605790"/>
                  </a:lnTo>
                  <a:lnTo>
                    <a:pt x="313690" y="605790"/>
                  </a:lnTo>
                  <a:cubicBezTo>
                    <a:pt x="139700" y="609600"/>
                    <a:pt x="0" y="751840"/>
                    <a:pt x="0" y="927100"/>
                  </a:cubicBezTo>
                  <a:cubicBezTo>
                    <a:pt x="0" y="1102360"/>
                    <a:pt x="139700" y="1244600"/>
                    <a:pt x="313690" y="1248410"/>
                  </a:cubicBezTo>
                  <a:lnTo>
                    <a:pt x="1339571" y="1248410"/>
                  </a:lnTo>
                  <a:lnTo>
                    <a:pt x="1339571" y="1659890"/>
                  </a:lnTo>
                  <a:cubicBezTo>
                    <a:pt x="1339571" y="1772920"/>
                    <a:pt x="1417041" y="1854200"/>
                    <a:pt x="1522451" y="1854200"/>
                  </a:cubicBezTo>
                  <a:cubicBezTo>
                    <a:pt x="1571981" y="1854200"/>
                    <a:pt x="1620241" y="1836420"/>
                    <a:pt x="1664691" y="1803400"/>
                  </a:cubicBezTo>
                  <a:lnTo>
                    <a:pt x="2585441" y="1115060"/>
                  </a:lnTo>
                  <a:cubicBezTo>
                    <a:pt x="2648941" y="1066800"/>
                    <a:pt x="2685771" y="998220"/>
                    <a:pt x="2685771" y="927100"/>
                  </a:cubicBezTo>
                  <a:cubicBezTo>
                    <a:pt x="2685771" y="854710"/>
                    <a:pt x="2648941" y="787400"/>
                    <a:pt x="2585441" y="739140"/>
                  </a:cubicBezTo>
                  <a:close/>
                </a:path>
              </a:pathLst>
            </a:custGeom>
            <a:solidFill>
              <a:srgbClr val="55A4A5"/>
            </a:solidFill>
          </p:spPr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rcRect l="0" t="0" r="13567" b="0"/>
          <a:stretch>
            <a:fillRect/>
          </a:stretch>
        </p:blipFill>
        <p:spPr>
          <a:xfrm flipH="false" flipV="false" rot="0">
            <a:off x="4932880" y="6841046"/>
            <a:ext cx="2197980" cy="1424078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7910709" y="6841046"/>
            <a:ext cx="2524751" cy="1412247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1092005" y="6767495"/>
            <a:ext cx="2508214" cy="146210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4330499" y="6713566"/>
            <a:ext cx="2357301" cy="1569962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648884" y="66675"/>
            <a:ext cx="1295133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6BD4CD"/>
                </a:solidFill>
                <a:latin typeface="Open Sans Extra Bold"/>
              </a:rPr>
              <a:t>Project Workflow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853" y="2223914"/>
            <a:ext cx="564177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6BD4CD"/>
                </a:solidFill>
                <a:latin typeface="Open Sans Bold"/>
              </a:rPr>
              <a:t>Data Preparation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4853" y="4337301"/>
            <a:ext cx="589701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6BD4CD"/>
                </a:solidFill>
                <a:latin typeface="Open Sans Bold"/>
              </a:rPr>
              <a:t>Machine Learning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4853" y="6745796"/>
            <a:ext cx="404232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6BD4CD"/>
                </a:solidFill>
                <a:latin typeface="Open Sans Bold"/>
              </a:rPr>
              <a:t>Deployment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692641">
            <a:off x="1853217" y="-2526377"/>
            <a:ext cx="14137151" cy="146498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16729" y="5468715"/>
            <a:ext cx="5328508" cy="552177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8884" y="8667750"/>
            <a:ext cx="2306858" cy="239052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2967898" y="-2126071"/>
            <a:ext cx="6088708" cy="630954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449029">
            <a:off x="16729013" y="2010975"/>
            <a:ext cx="1828804" cy="189513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6687800" y="1028700"/>
            <a:ext cx="571500" cy="5715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52400" y="8077200"/>
            <a:ext cx="1181100" cy="118110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668333" y="3548817"/>
            <a:ext cx="12951335" cy="3189367"/>
            <a:chOff x="0" y="0"/>
            <a:chExt cx="17268446" cy="425248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71450"/>
              <a:ext cx="17268446" cy="3098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99"/>
                </a:lnSpc>
              </a:pPr>
              <a:r>
                <a:rPr lang="en-US" sz="8799" spc="879">
                  <a:solidFill>
                    <a:srgbClr val="6BD4CD"/>
                  </a:solidFill>
                  <a:latin typeface="Glacial Indifference Bold"/>
                </a:rPr>
                <a:t>DATA PREPARATION STEPS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523827"/>
              <a:ext cx="17268446" cy="728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16729" y="5468715"/>
            <a:ext cx="5328508" cy="552177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8884" y="8667750"/>
            <a:ext cx="2306858" cy="23905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2967898" y="-2126071"/>
            <a:ext cx="6088708" cy="630954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449029">
            <a:off x="16729013" y="2010975"/>
            <a:ext cx="1828804" cy="189513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687800" y="1028700"/>
            <a:ext cx="571500" cy="5715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52400" y="8077200"/>
            <a:ext cx="1181100" cy="11811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47525" y="634365"/>
            <a:ext cx="15293469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6BD4CD"/>
                </a:solidFill>
                <a:latin typeface="Open Sans Extra Bold"/>
              </a:rPr>
              <a:t>Data Source: Drawing classes in Numpy bitmap files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49667" y="3728668"/>
            <a:ext cx="5988667" cy="591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09040" indent="-604520" lvl="1">
              <a:lnSpc>
                <a:spcPts val="7839"/>
              </a:lnSpc>
              <a:buFont typeface="Arial"/>
              <a:buChar char="•"/>
            </a:pPr>
            <a:r>
              <a:rPr lang="en-US" sz="5600">
                <a:solidFill>
                  <a:srgbClr val="6BD4CD"/>
                </a:solidFill>
                <a:latin typeface="Open Sans"/>
              </a:rPr>
              <a:t>Dolphin</a:t>
            </a:r>
          </a:p>
          <a:p>
            <a:pPr marL="1209040" indent="-604520" lvl="1">
              <a:lnSpc>
                <a:spcPts val="7839"/>
              </a:lnSpc>
              <a:buFont typeface="Arial"/>
              <a:buChar char="•"/>
            </a:pPr>
            <a:r>
              <a:rPr lang="en-US" sz="5600">
                <a:solidFill>
                  <a:srgbClr val="6BD4CD"/>
                </a:solidFill>
                <a:latin typeface="Open Sans"/>
              </a:rPr>
              <a:t>Dumbbell</a:t>
            </a:r>
          </a:p>
          <a:p>
            <a:pPr marL="1209040" indent="-604520" lvl="1">
              <a:lnSpc>
                <a:spcPts val="7839"/>
              </a:lnSpc>
              <a:buFont typeface="Arial"/>
              <a:buChar char="•"/>
            </a:pPr>
            <a:r>
              <a:rPr lang="en-US" sz="5600">
                <a:solidFill>
                  <a:srgbClr val="6BD4CD"/>
                </a:solidFill>
                <a:latin typeface="Open Sans"/>
              </a:rPr>
              <a:t>Elephant</a:t>
            </a:r>
          </a:p>
          <a:p>
            <a:pPr marL="1209040" indent="-604520" lvl="1">
              <a:lnSpc>
                <a:spcPts val="7839"/>
              </a:lnSpc>
              <a:buFont typeface="Arial"/>
              <a:buChar char="•"/>
            </a:pPr>
            <a:r>
              <a:rPr lang="en-US" sz="5600">
                <a:solidFill>
                  <a:srgbClr val="6BD4CD"/>
                </a:solidFill>
                <a:latin typeface="Open Sans"/>
              </a:rPr>
              <a:t>Fish</a:t>
            </a:r>
          </a:p>
          <a:p>
            <a:pPr marL="1209040" indent="-604520" lvl="1">
              <a:lnSpc>
                <a:spcPts val="7839"/>
              </a:lnSpc>
              <a:buFont typeface="Arial"/>
              <a:buChar char="•"/>
            </a:pPr>
            <a:r>
              <a:rPr lang="en-US" sz="5600">
                <a:solidFill>
                  <a:srgbClr val="6BD4CD"/>
                </a:solidFill>
                <a:latin typeface="Open Sans"/>
              </a:rPr>
              <a:t>Helicopter</a:t>
            </a:r>
          </a:p>
          <a:p>
            <a:pPr>
              <a:lnSpc>
                <a:spcPts val="783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769858" y="3608398"/>
            <a:ext cx="5988667" cy="591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09040" indent="-604520" lvl="1">
              <a:lnSpc>
                <a:spcPts val="7839"/>
              </a:lnSpc>
              <a:buFont typeface="Arial"/>
              <a:buChar char="•"/>
            </a:pPr>
            <a:r>
              <a:rPr lang="en-US" sz="5600">
                <a:solidFill>
                  <a:srgbClr val="6BD4CD"/>
                </a:solidFill>
                <a:latin typeface="Open Sans"/>
              </a:rPr>
              <a:t>Leaf</a:t>
            </a:r>
          </a:p>
          <a:p>
            <a:pPr marL="1209040" indent="-604520" lvl="1">
              <a:lnSpc>
                <a:spcPts val="7839"/>
              </a:lnSpc>
              <a:buFont typeface="Arial"/>
              <a:buChar char="•"/>
            </a:pPr>
            <a:r>
              <a:rPr lang="en-US" sz="5600">
                <a:solidFill>
                  <a:srgbClr val="6BD4CD"/>
                </a:solidFill>
                <a:latin typeface="Arimo"/>
              </a:rPr>
              <a:t>Mountain</a:t>
            </a:r>
          </a:p>
          <a:p>
            <a:pPr marL="1209040" indent="-604520" lvl="1">
              <a:lnSpc>
                <a:spcPts val="7839"/>
              </a:lnSpc>
              <a:buFont typeface="Arial"/>
              <a:buChar char="•"/>
            </a:pPr>
            <a:r>
              <a:rPr lang="en-US" sz="5600">
                <a:solidFill>
                  <a:srgbClr val="6BD4CD"/>
                </a:solidFill>
                <a:latin typeface="Open Sans"/>
              </a:rPr>
              <a:t>Octagon</a:t>
            </a:r>
          </a:p>
          <a:p>
            <a:pPr marL="1209040" indent="-604520" lvl="1">
              <a:lnSpc>
                <a:spcPts val="7839"/>
              </a:lnSpc>
              <a:buFont typeface="Arial"/>
              <a:buChar char="•"/>
            </a:pPr>
            <a:r>
              <a:rPr lang="en-US" sz="5600">
                <a:solidFill>
                  <a:srgbClr val="6BD4CD"/>
                </a:solidFill>
                <a:latin typeface="Open Sans"/>
              </a:rPr>
              <a:t>Panda</a:t>
            </a:r>
          </a:p>
          <a:p>
            <a:pPr marL="1209040" indent="-604520" lvl="1">
              <a:lnSpc>
                <a:spcPts val="7839"/>
              </a:lnSpc>
              <a:buFont typeface="Arial"/>
              <a:buChar char="•"/>
            </a:pPr>
            <a:r>
              <a:rPr lang="en-US" sz="5600">
                <a:solidFill>
                  <a:srgbClr val="6BD4CD"/>
                </a:solidFill>
                <a:latin typeface="Open Sans"/>
              </a:rPr>
              <a:t>Rainbow</a:t>
            </a:r>
          </a:p>
          <a:p>
            <a:pPr>
              <a:lnSpc>
                <a:spcPts val="783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728668"/>
            <a:ext cx="5244615" cy="591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09040" indent="-604520" lvl="1">
              <a:lnSpc>
                <a:spcPts val="7839"/>
              </a:lnSpc>
              <a:buFont typeface="Arial"/>
              <a:buChar char="•"/>
            </a:pPr>
            <a:r>
              <a:rPr lang="en-US" sz="5600">
                <a:solidFill>
                  <a:srgbClr val="6BD4CD"/>
                </a:solidFill>
                <a:latin typeface="Open Sans"/>
              </a:rPr>
              <a:t>Bowtie </a:t>
            </a:r>
          </a:p>
          <a:p>
            <a:pPr marL="1209040" indent="-604520" lvl="1">
              <a:lnSpc>
                <a:spcPts val="7839"/>
              </a:lnSpc>
              <a:buFont typeface="Arial"/>
              <a:buChar char="•"/>
            </a:pPr>
            <a:r>
              <a:rPr lang="en-US" sz="5600">
                <a:solidFill>
                  <a:srgbClr val="6BD4CD"/>
                </a:solidFill>
                <a:latin typeface="Open Sans"/>
              </a:rPr>
              <a:t>Butterfly</a:t>
            </a:r>
          </a:p>
          <a:p>
            <a:pPr marL="1209040" indent="-604520" lvl="1">
              <a:lnSpc>
                <a:spcPts val="7839"/>
              </a:lnSpc>
              <a:buFont typeface="Arial"/>
              <a:buChar char="•"/>
            </a:pPr>
            <a:r>
              <a:rPr lang="en-US" sz="5600">
                <a:solidFill>
                  <a:srgbClr val="6BD4CD"/>
                </a:solidFill>
                <a:latin typeface="Open Sans"/>
              </a:rPr>
              <a:t>Cake</a:t>
            </a:r>
          </a:p>
          <a:p>
            <a:pPr marL="1209040" indent="-604520" lvl="1">
              <a:lnSpc>
                <a:spcPts val="7839"/>
              </a:lnSpc>
              <a:buFont typeface="Arial"/>
              <a:buChar char="•"/>
            </a:pPr>
            <a:r>
              <a:rPr lang="en-US" sz="5600">
                <a:solidFill>
                  <a:srgbClr val="6BD4CD"/>
                </a:solidFill>
                <a:latin typeface="Open Sans"/>
              </a:rPr>
              <a:t>Cat</a:t>
            </a:r>
          </a:p>
          <a:p>
            <a:pPr marL="1209040" indent="-604520" lvl="1">
              <a:lnSpc>
                <a:spcPts val="7839"/>
              </a:lnSpc>
              <a:buFont typeface="Arial"/>
              <a:buChar char="•"/>
            </a:pPr>
            <a:r>
              <a:rPr lang="en-US" sz="5600">
                <a:solidFill>
                  <a:srgbClr val="6BD4CD"/>
                </a:solidFill>
                <a:latin typeface="Open Sans"/>
              </a:rPr>
              <a:t>Dog</a:t>
            </a:r>
          </a:p>
          <a:p>
            <a:pPr>
              <a:lnSpc>
                <a:spcPts val="7839"/>
              </a:lnSpc>
            </a:pP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2796" t="4970" r="0" b="8486"/>
          <a:stretch>
            <a:fillRect/>
          </a:stretch>
        </p:blipFill>
        <p:spPr>
          <a:xfrm flipH="false" flipV="false" rot="0">
            <a:off x="4115377" y="1955113"/>
            <a:ext cx="8757764" cy="14415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16729" y="5468715"/>
            <a:ext cx="5328508" cy="552177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8884" y="8667750"/>
            <a:ext cx="2306858" cy="23905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2967898" y="-2126071"/>
            <a:ext cx="6088708" cy="630954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449029">
            <a:off x="16729013" y="2010975"/>
            <a:ext cx="1828804" cy="189513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6687800" y="1028700"/>
            <a:ext cx="571500" cy="5715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52400" y="8077200"/>
            <a:ext cx="1181100" cy="11811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6308" t="24527" r="27148" b="0"/>
          <a:stretch>
            <a:fillRect/>
          </a:stretch>
        </p:blipFill>
        <p:spPr>
          <a:xfrm flipH="false" flipV="false" rot="0">
            <a:off x="421060" y="3639915"/>
            <a:ext cx="8045448" cy="404925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215939" y="3445565"/>
            <a:ext cx="2942555" cy="221897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4507" r="0" b="4507"/>
          <a:stretch>
            <a:fillRect/>
          </a:stretch>
        </p:blipFill>
        <p:spPr>
          <a:xfrm flipH="false" flipV="false" rot="0">
            <a:off x="13539106" y="5918128"/>
            <a:ext cx="4296221" cy="260593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38150" y="974397"/>
            <a:ext cx="11611998" cy="216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5600" spc="560">
                <a:solidFill>
                  <a:srgbClr val="6BD4CD"/>
                </a:solidFill>
                <a:latin typeface="Glacial Indifference"/>
              </a:rPr>
              <a:t>CREATE A PYTHON NUMPY ARRAY OF IMAGES</a:t>
            </a:r>
          </a:p>
          <a:p>
            <a:pPr>
              <a:lnSpc>
                <a:spcPts val="56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559428" y="4231521"/>
            <a:ext cx="26467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Source Image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59428" y="6897565"/>
            <a:ext cx="41880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Numpy Bitmap Image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8773" y="2832942"/>
            <a:ext cx="392921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NUMPY Bitmap Files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692641">
            <a:off x="1853217" y="-2526377"/>
            <a:ext cx="14137151" cy="146498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16729" y="5468715"/>
            <a:ext cx="5328508" cy="552177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8884" y="8667750"/>
            <a:ext cx="2306858" cy="239052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2967898" y="-2126071"/>
            <a:ext cx="6088708" cy="630954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449029">
            <a:off x="16729013" y="2010975"/>
            <a:ext cx="1828804" cy="189513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6687800" y="1028700"/>
            <a:ext cx="571500" cy="5715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52400" y="8077200"/>
            <a:ext cx="1181100" cy="118110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446125" y="5422859"/>
            <a:ext cx="12951335" cy="54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59">
                <a:solidFill>
                  <a:srgbClr val="6BD4CD"/>
                </a:solidFill>
                <a:latin typeface="Glacial Indifference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5759" y="304370"/>
            <a:ext cx="15387791" cy="2832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8100">
                <a:solidFill>
                  <a:srgbClr val="6BD4CD"/>
                </a:solidFill>
                <a:latin typeface="Open Sans"/>
              </a:rPr>
              <a:t>SPLIT</a:t>
            </a:r>
            <a:r>
              <a:rPr lang="en-US" sz="8100">
                <a:solidFill>
                  <a:srgbClr val="6BD4CD"/>
                </a:solidFill>
                <a:latin typeface="Open Sans"/>
              </a:rPr>
              <a:t> THE IMAGES</a:t>
            </a:r>
          </a:p>
          <a:p>
            <a:pPr algn="ctr">
              <a:lnSpc>
                <a:spcPts val="11340"/>
              </a:lnSpc>
            </a:pPr>
            <a:r>
              <a:rPr lang="en-US" sz="8100">
                <a:solidFill>
                  <a:srgbClr val="6BD4CD"/>
                </a:solidFill>
                <a:latin typeface="Open Sans"/>
              </a:rPr>
              <a:t>INTO TRAINING AND TESTING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86545" y="4623883"/>
            <a:ext cx="8218765" cy="359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90% of the images are used for training and 10% are used for testing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Dataset 75000 images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Train 67500 images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Test 7500 images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1826" t="0" r="0" b="0"/>
          <a:stretch>
            <a:fillRect/>
          </a:stretch>
        </p:blipFill>
        <p:spPr>
          <a:xfrm flipH="false" flipV="false" rot="0">
            <a:off x="11412245" y="5360424"/>
            <a:ext cx="5052659" cy="2787768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1135839" y="4382199"/>
            <a:ext cx="545678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Train and Test image counts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692641">
            <a:off x="1853217" y="-2526377"/>
            <a:ext cx="14137151" cy="146498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16729" y="5468715"/>
            <a:ext cx="5328508" cy="552177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8884" y="8667750"/>
            <a:ext cx="2306858" cy="239052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2967898" y="-2126071"/>
            <a:ext cx="6088708" cy="630954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449029">
            <a:off x="16729013" y="2010975"/>
            <a:ext cx="1828804" cy="189513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6687800" y="1028700"/>
            <a:ext cx="571500" cy="57150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52400" y="8077200"/>
            <a:ext cx="1181100" cy="118110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532" t="0" r="0" b="24625"/>
          <a:stretch>
            <a:fillRect/>
          </a:stretch>
        </p:blipFill>
        <p:spPr>
          <a:xfrm flipH="false" flipV="false" rot="0">
            <a:off x="2494508" y="3182971"/>
            <a:ext cx="13102449" cy="558490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370567" y="742950"/>
            <a:ext cx="1295133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spc="560">
                <a:solidFill>
                  <a:srgbClr val="6BD4CD"/>
                </a:solidFill>
                <a:latin typeface="Glacial Indifference"/>
              </a:rPr>
              <a:t>MODEL CREATION AND TRAINING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31638" y="1687400"/>
            <a:ext cx="10028188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600">
                <a:solidFill>
                  <a:srgbClr val="55A4A5"/>
                </a:solidFill>
                <a:latin typeface="Open Sans"/>
              </a:rPr>
              <a:t>Convolutional Neural Network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986250">
            <a:off x="-1715071" y="3981728"/>
            <a:ext cx="8880774" cy="920287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75633">
            <a:off x="-489467" y="7372231"/>
            <a:ext cx="4693285" cy="486350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087273">
            <a:off x="16499100" y="4419465"/>
            <a:ext cx="6599197" cy="683854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420793">
            <a:off x="10604897" y="-4495251"/>
            <a:ext cx="9951332" cy="10312261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457200" y="8972550"/>
            <a:ext cx="571500" cy="5715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078200" y="2152650"/>
            <a:ext cx="1181100" cy="11811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BD4CD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059948">
            <a:off x="16604155" y="-438298"/>
            <a:ext cx="2350917" cy="243618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782951">
            <a:off x="1393662" y="8897625"/>
            <a:ext cx="1936387" cy="200661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1397" t="0" r="10780" b="0"/>
          <a:stretch>
            <a:fillRect/>
          </a:stretch>
        </p:blipFill>
        <p:spPr>
          <a:xfrm flipH="false" flipV="false" rot="0">
            <a:off x="10308549" y="-26431"/>
            <a:ext cx="5586442" cy="983041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28700" y="1379538"/>
            <a:ext cx="8572900" cy="639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 spc="420">
                <a:solidFill>
                  <a:srgbClr val="6BD4CD"/>
                </a:solidFill>
                <a:latin typeface="Glacial Indifference Bold"/>
              </a:rPr>
              <a:t>MODEL IMAGES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44701" y="2457748"/>
            <a:ext cx="5706666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Sample Training input images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 Cat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 Mountain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 Bowtie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 Rainbow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 Butterfly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 Fish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 Octagon</a:t>
            </a:r>
          </a:p>
          <a:p>
            <a:pPr marL="734060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 Leaf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DAEVY1bnVWM</dc:identifier>
  <dcterms:modified xsi:type="dcterms:W3CDTF">2011-08-01T06:04:30Z</dcterms:modified>
  <cp:revision>1</cp:revision>
  <dc:title>Machine Learning Final Project</dc:title>
</cp:coreProperties>
</file>